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29LT Adir Semi-Bold" panose="020B0604020202020204" charset="-78"/>
      <p:regular r:id="rId12"/>
    </p:embeddedFont>
    <p:embeddedFont>
      <p:font typeface="Marykate" panose="020B0604020202020204" charset="0"/>
      <p:regular r:id="rId13"/>
    </p:embeddedFont>
    <p:embeddedFont>
      <p:font typeface="Bobby Jones" panose="020B0604020202020204" charset="0"/>
      <p:regular r:id="rId14"/>
    </p:embeddedFont>
    <p:embeddedFont>
      <p:font typeface="Dosis Semi-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5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14.png"/><Relationship Id="rId30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33.svg"/><Relationship Id="rId9" Type="http://schemas.openxmlformats.org/officeDocument/2006/relationships/image" Target="../media/image8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0.png"/><Relationship Id="rId18" Type="http://schemas.openxmlformats.org/officeDocument/2006/relationships/image" Target="../media/image41.sv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1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15.svg"/><Relationship Id="rId19" Type="http://schemas.openxmlformats.org/officeDocument/2006/relationships/image" Target="../media/image22.png"/><Relationship Id="rId4" Type="http://schemas.openxmlformats.org/officeDocument/2006/relationships/image" Target="../media/image35.svg"/><Relationship Id="rId9" Type="http://schemas.openxmlformats.org/officeDocument/2006/relationships/image" Target="../media/image8.png"/><Relationship Id="rId1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17.svg"/><Relationship Id="rId4" Type="http://schemas.openxmlformats.org/officeDocument/2006/relationships/image" Target="../media/image45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4.png"/><Relationship Id="rId18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49.svg"/><Relationship Id="rId17" Type="http://schemas.openxmlformats.org/officeDocument/2006/relationships/image" Target="../media/image12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5" Type="http://schemas.openxmlformats.org/officeDocument/2006/relationships/image" Target="../media/image7.png"/><Relationship Id="rId10" Type="http://schemas.openxmlformats.org/officeDocument/2006/relationships/image" Target="../media/image17.svg"/><Relationship Id="rId4" Type="http://schemas.openxmlformats.org/officeDocument/2006/relationships/image" Target="../media/image25.svg"/><Relationship Id="rId9" Type="http://schemas.openxmlformats.org/officeDocument/2006/relationships/image" Target="../media/image9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33.svg"/><Relationship Id="rId9" Type="http://schemas.openxmlformats.org/officeDocument/2006/relationships/image" Target="../media/image8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0" Type="http://schemas.openxmlformats.org/officeDocument/2006/relationships/image" Target="../media/image17.svg"/><Relationship Id="rId4" Type="http://schemas.openxmlformats.org/officeDocument/2006/relationships/image" Target="../media/image51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9.sv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1.svg"/><Relationship Id="rId17" Type="http://schemas.openxmlformats.org/officeDocument/2006/relationships/image" Target="../media/image5.png"/><Relationship Id="rId2" Type="http://schemas.openxmlformats.org/officeDocument/2006/relationships/image" Target="../media/image1.jpe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29.png"/><Relationship Id="rId15" Type="http://schemas.openxmlformats.org/officeDocument/2006/relationships/image" Target="../media/image31.png"/><Relationship Id="rId10" Type="http://schemas.openxmlformats.org/officeDocument/2006/relationships/image" Target="../media/image23.svg"/><Relationship Id="rId4" Type="http://schemas.openxmlformats.org/officeDocument/2006/relationships/image" Target="../media/image55.svg"/><Relationship Id="rId9" Type="http://schemas.openxmlformats.org/officeDocument/2006/relationships/image" Target="../media/image12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12.png"/><Relationship Id="rId5" Type="http://schemas.openxmlformats.org/officeDocument/2006/relationships/image" Target="../media/image32.png"/><Relationship Id="rId10" Type="http://schemas.openxmlformats.org/officeDocument/2006/relationships/image" Target="../media/image17.svg"/><Relationship Id="rId4" Type="http://schemas.openxmlformats.org/officeDocument/2006/relationships/image" Target="../media/image25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748353" y="2958919"/>
            <a:ext cx="12553091" cy="220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44"/>
              </a:lnSpc>
            </a:pPr>
            <a:r>
              <a:rPr lang="en-US" sz="16100" spc="660">
                <a:solidFill>
                  <a:srgbClr val="00AD9C"/>
                </a:solidFill>
                <a:latin typeface="Marykate"/>
              </a:rPr>
              <a:t>CIENCIAPRENDE</a:t>
            </a:r>
          </a:p>
        </p:txBody>
      </p:sp>
      <p:sp>
        <p:nvSpPr>
          <p:cNvPr id="17" name="Freeform 17"/>
          <p:cNvSpPr/>
          <p:nvPr/>
        </p:nvSpPr>
        <p:spPr>
          <a:xfrm rot="-4590959">
            <a:off x="15997142" y="3573304"/>
            <a:ext cx="2538932" cy="2538932"/>
          </a:xfrm>
          <a:custGeom>
            <a:avLst/>
            <a:gdLst/>
            <a:ahLst/>
            <a:cxnLst/>
            <a:rect l="l" t="t" r="r" b="b"/>
            <a:pathLst>
              <a:path w="2538932" h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325232" flipV="1">
            <a:off x="-735485" y="106452"/>
            <a:ext cx="2815623" cy="2815623"/>
          </a:xfrm>
          <a:custGeom>
            <a:avLst/>
            <a:gdLst/>
            <a:ahLst/>
            <a:cxnLst/>
            <a:rect l="l" t="t" r="r" b="b"/>
            <a:pathLst>
              <a:path w="2815623" h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2049497">
            <a:off x="125050" y="6657359"/>
            <a:ext cx="2053555" cy="2933651"/>
          </a:xfrm>
          <a:custGeom>
            <a:avLst/>
            <a:gdLst/>
            <a:ahLst/>
            <a:cxnLst/>
            <a:rect l="l" t="t" r="r" b="b"/>
            <a:pathLst>
              <a:path w="2053555" h="2933651">
                <a:moveTo>
                  <a:pt x="0" y="0"/>
                </a:moveTo>
                <a:lnTo>
                  <a:pt x="2053556" y="0"/>
                </a:lnTo>
                <a:lnTo>
                  <a:pt x="2053556" y="2933650"/>
                </a:lnTo>
                <a:lnTo>
                  <a:pt x="0" y="2933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245013">
            <a:off x="1141207" y="2386216"/>
            <a:ext cx="880607" cy="1841573"/>
          </a:xfrm>
          <a:custGeom>
            <a:avLst/>
            <a:gdLst/>
            <a:ahLst/>
            <a:cxnLst/>
            <a:rect l="l" t="t" r="r" b="b"/>
            <a:pathLst>
              <a:path w="880607" h="1841573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254325">
            <a:off x="-2461" y="4984554"/>
            <a:ext cx="2288606" cy="678260"/>
          </a:xfrm>
          <a:custGeom>
            <a:avLst/>
            <a:gdLst/>
            <a:ahLst/>
            <a:cxnLst/>
            <a:rect l="l" t="t" r="r" b="b"/>
            <a:pathLst>
              <a:path w="2288606" h="678260">
                <a:moveTo>
                  <a:pt x="0" y="0"/>
                </a:moveTo>
                <a:lnTo>
                  <a:pt x="2288606" y="0"/>
                </a:lnTo>
                <a:lnTo>
                  <a:pt x="2288606" y="678260"/>
                </a:lnTo>
                <a:lnTo>
                  <a:pt x="0" y="67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56784" y="6407053"/>
            <a:ext cx="2131216" cy="2080842"/>
          </a:xfrm>
          <a:custGeom>
            <a:avLst/>
            <a:gdLst/>
            <a:ahLst/>
            <a:cxnLst/>
            <a:rect l="l" t="t" r="r" b="b"/>
            <a:pathLst>
              <a:path w="2131216" h="2080842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1052783">
            <a:off x="15429461" y="420538"/>
            <a:ext cx="1171974" cy="2052821"/>
          </a:xfrm>
          <a:custGeom>
            <a:avLst/>
            <a:gdLst/>
            <a:ahLst/>
            <a:cxnLst/>
            <a:rect l="l" t="t" r="r" b="b"/>
            <a:pathLst>
              <a:path w="1171974" h="2052821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612873">
            <a:off x="16578786" y="2115729"/>
            <a:ext cx="1078345" cy="1913193"/>
          </a:xfrm>
          <a:custGeom>
            <a:avLst/>
            <a:gdLst/>
            <a:ahLst/>
            <a:cxnLst/>
            <a:rect l="l" t="t" r="r" b="b"/>
            <a:pathLst>
              <a:path w="1078345" h="1913193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882024" y="6430399"/>
            <a:ext cx="7876518" cy="23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3"/>
              </a:lnSpc>
            </a:pPr>
            <a:r>
              <a:rPr lang="en-US" sz="3603" spc="454">
                <a:solidFill>
                  <a:srgbClr val="00030A"/>
                </a:solidFill>
                <a:latin typeface="Bobby Jones"/>
              </a:rPr>
              <a:t>DANIELA MORENO </a:t>
            </a:r>
          </a:p>
          <a:p>
            <a:pPr algn="ctr">
              <a:lnSpc>
                <a:spcPts val="3603"/>
              </a:lnSpc>
            </a:pPr>
            <a:r>
              <a:rPr lang="en-US" sz="3603" spc="454">
                <a:solidFill>
                  <a:srgbClr val="00030A"/>
                </a:solidFill>
                <a:latin typeface="Bobby Jones"/>
              </a:rPr>
              <a:t>ERIKA VARGAS </a:t>
            </a:r>
          </a:p>
          <a:p>
            <a:pPr algn="ctr">
              <a:lnSpc>
                <a:spcPts val="3603"/>
              </a:lnSpc>
            </a:pPr>
            <a:r>
              <a:rPr lang="en-US" sz="3603" spc="454">
                <a:solidFill>
                  <a:srgbClr val="00030A"/>
                </a:solidFill>
                <a:latin typeface="Bobby Jones"/>
              </a:rPr>
              <a:t>NIKOL MARTINEZ</a:t>
            </a:r>
          </a:p>
          <a:p>
            <a:pPr algn="ctr">
              <a:lnSpc>
                <a:spcPts val="3603"/>
              </a:lnSpc>
            </a:pPr>
            <a:r>
              <a:rPr lang="en-US" sz="3603" spc="454">
                <a:solidFill>
                  <a:srgbClr val="00030A"/>
                </a:solidFill>
                <a:latin typeface="Bobby Jones"/>
              </a:rPr>
              <a:t>11-1</a:t>
            </a:r>
          </a:p>
          <a:p>
            <a:pPr algn="ctr">
              <a:lnSpc>
                <a:spcPts val="3603"/>
              </a:lnSpc>
              <a:spcBef>
                <a:spcPct val="0"/>
              </a:spcBef>
            </a:pPr>
            <a:r>
              <a:rPr lang="en-US" sz="3603" spc="454">
                <a:solidFill>
                  <a:srgbClr val="00030A"/>
                </a:solidFill>
                <a:latin typeface="Bobby Jones"/>
              </a:rPr>
              <a:t>ESPECIALIDAD DE SISTEMAS </a:t>
            </a:r>
          </a:p>
        </p:txBody>
      </p:sp>
      <p:sp>
        <p:nvSpPr>
          <p:cNvPr id="26" name="Freeform 26"/>
          <p:cNvSpPr/>
          <p:nvPr/>
        </p:nvSpPr>
        <p:spPr>
          <a:xfrm>
            <a:off x="1984971" y="634408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402703" y="8895672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id="29" name="Freeform 2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2030890" y="4603934"/>
            <a:ext cx="229651" cy="229651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399457" y="351276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814686" y="1469307"/>
            <a:ext cx="451922" cy="405086"/>
          </a:xfrm>
          <a:custGeom>
            <a:avLst/>
            <a:gdLst/>
            <a:ahLst/>
            <a:cxnLst/>
            <a:rect l="l" t="t" r="r" b="b"/>
            <a:pathLst>
              <a:path w="451922" h="405086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694641" y="3085316"/>
            <a:ext cx="420451" cy="427445"/>
          </a:xfrm>
          <a:custGeom>
            <a:avLst/>
            <a:gdLst/>
            <a:ahLst/>
            <a:cxnLst/>
            <a:rect l="l" t="t" r="r" b="b"/>
            <a:pathLst>
              <a:path w="420451" h="427445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2490694" y="9376318"/>
            <a:ext cx="229651" cy="229651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7" name="Freeform 37"/>
          <p:cNvSpPr/>
          <p:nvPr/>
        </p:nvSpPr>
        <p:spPr>
          <a:xfrm rot="-771795">
            <a:off x="2865448" y="1647521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4678159">
            <a:off x="15159154" y="375441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>
            <a:grpSpLocks noChangeAspect="1"/>
          </p:cNvGrpSpPr>
          <p:nvPr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id="40" name="Freeform 4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2748353" y="788814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4170004" y="614952"/>
            <a:ext cx="252393" cy="252393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102176" y="1987440"/>
            <a:ext cx="229651" cy="229651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id="47" name="Freeform 4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8" name="Freeform 48"/>
          <p:cNvSpPr/>
          <p:nvPr/>
        </p:nvSpPr>
        <p:spPr>
          <a:xfrm rot="432686">
            <a:off x="2912608" y="-670724"/>
            <a:ext cx="2225071" cy="2156296"/>
          </a:xfrm>
          <a:custGeom>
            <a:avLst/>
            <a:gdLst/>
            <a:ahLst/>
            <a:cxnLst/>
            <a:rect l="l" t="t" r="r" b="b"/>
            <a:pathLst>
              <a:path w="2225071" h="2156296">
                <a:moveTo>
                  <a:pt x="0" y="0"/>
                </a:moveTo>
                <a:lnTo>
                  <a:pt x="2225071" y="0"/>
                </a:lnTo>
                <a:lnTo>
                  <a:pt x="2225071" y="2156296"/>
                </a:lnTo>
                <a:lnTo>
                  <a:pt x="0" y="215629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rot="1153974">
            <a:off x="15418170" y="8432300"/>
            <a:ext cx="635916" cy="2347340"/>
          </a:xfrm>
          <a:custGeom>
            <a:avLst/>
            <a:gdLst/>
            <a:ahLst/>
            <a:cxnLst/>
            <a:rect l="l" t="t" r="r" b="b"/>
            <a:pathLst>
              <a:path w="635916" h="2347340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-842482">
            <a:off x="3931404" y="8366112"/>
            <a:ext cx="1054904" cy="2072133"/>
          </a:xfrm>
          <a:custGeom>
            <a:avLst/>
            <a:gdLst/>
            <a:ahLst/>
            <a:cxnLst/>
            <a:rect l="l" t="t" r="r" b="b"/>
            <a:pathLst>
              <a:path w="1054904" h="2072133">
                <a:moveTo>
                  <a:pt x="0" y="0"/>
                </a:moveTo>
                <a:lnTo>
                  <a:pt x="1054904" y="0"/>
                </a:lnTo>
                <a:lnTo>
                  <a:pt x="1054904" y="2072132"/>
                </a:lnTo>
                <a:lnTo>
                  <a:pt x="0" y="2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5649993" y="934707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-684765">
            <a:off x="13333465" y="8957720"/>
            <a:ext cx="850155" cy="1508339"/>
          </a:xfrm>
          <a:custGeom>
            <a:avLst/>
            <a:gdLst/>
            <a:ahLst/>
            <a:cxnLst/>
            <a:rect l="l" t="t" r="r" b="b"/>
            <a:pathLst>
              <a:path w="850155" h="1508339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280356" y="914028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6"/>
                </a:lnTo>
                <a:lnTo>
                  <a:pt x="0" y="236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550558" y="120006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7374128" y="5789409"/>
            <a:ext cx="208069" cy="208069"/>
            <a:chOff x="0" y="0"/>
            <a:chExt cx="6350000" cy="6350000"/>
          </a:xfrm>
        </p:grpSpPr>
        <p:sp>
          <p:nvSpPr>
            <p:cNvPr id="56" name="Freeform 5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57" name="Freeform 57"/>
          <p:cNvSpPr/>
          <p:nvPr/>
        </p:nvSpPr>
        <p:spPr>
          <a:xfrm>
            <a:off x="14599093" y="8855697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-9414156">
            <a:off x="12901159" y="-655176"/>
            <a:ext cx="938638" cy="1962931"/>
          </a:xfrm>
          <a:custGeom>
            <a:avLst/>
            <a:gdLst/>
            <a:ahLst/>
            <a:cxnLst/>
            <a:rect l="l" t="t" r="r" b="b"/>
            <a:pathLst>
              <a:path w="938638" h="1962931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5565863" y="375966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4678159">
            <a:off x="12300890" y="9540296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61" name="Group 61"/>
          <p:cNvGrpSpPr/>
          <p:nvPr/>
        </p:nvGrpSpPr>
        <p:grpSpPr>
          <a:xfrm>
            <a:off x="12018872" y="362559"/>
            <a:ext cx="252393" cy="252393"/>
            <a:chOff x="0" y="0"/>
            <a:chExt cx="6350000" cy="6350000"/>
          </a:xfrm>
        </p:grpSpPr>
        <p:sp>
          <p:nvSpPr>
            <p:cNvPr id="62" name="Freeform 6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5C7E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825071" y="4504109"/>
            <a:ext cx="12226202" cy="201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04"/>
              </a:lnSpc>
            </a:pPr>
            <a:r>
              <a:rPr lang="en-US" sz="15104" spc="453">
                <a:solidFill>
                  <a:srgbClr val="00AD9C"/>
                </a:solidFill>
                <a:latin typeface="Marykate"/>
              </a:rPr>
              <a:t>¡GRACIAS!</a:t>
            </a:r>
          </a:p>
        </p:txBody>
      </p:sp>
      <p:sp>
        <p:nvSpPr>
          <p:cNvPr id="17" name="Freeform 17"/>
          <p:cNvSpPr/>
          <p:nvPr/>
        </p:nvSpPr>
        <p:spPr>
          <a:xfrm rot="-4590959">
            <a:off x="15997142" y="3573304"/>
            <a:ext cx="2538932" cy="2538932"/>
          </a:xfrm>
          <a:custGeom>
            <a:avLst/>
            <a:gdLst/>
            <a:ahLst/>
            <a:cxnLst/>
            <a:rect l="l" t="t" r="r" b="b"/>
            <a:pathLst>
              <a:path w="2538932" h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325232" flipV="1">
            <a:off x="-735485" y="106452"/>
            <a:ext cx="2815623" cy="2815623"/>
          </a:xfrm>
          <a:custGeom>
            <a:avLst/>
            <a:gdLst/>
            <a:ahLst/>
            <a:cxnLst/>
            <a:rect l="l" t="t" r="r" b="b"/>
            <a:pathLst>
              <a:path w="2815623" h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2049497">
            <a:off x="125050" y="6657359"/>
            <a:ext cx="2053555" cy="2933651"/>
          </a:xfrm>
          <a:custGeom>
            <a:avLst/>
            <a:gdLst/>
            <a:ahLst/>
            <a:cxnLst/>
            <a:rect l="l" t="t" r="r" b="b"/>
            <a:pathLst>
              <a:path w="2053555" h="2933651">
                <a:moveTo>
                  <a:pt x="0" y="0"/>
                </a:moveTo>
                <a:lnTo>
                  <a:pt x="2053556" y="0"/>
                </a:lnTo>
                <a:lnTo>
                  <a:pt x="2053556" y="2933650"/>
                </a:lnTo>
                <a:lnTo>
                  <a:pt x="0" y="2933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245013">
            <a:off x="1141207" y="2386216"/>
            <a:ext cx="880607" cy="1841573"/>
          </a:xfrm>
          <a:custGeom>
            <a:avLst/>
            <a:gdLst/>
            <a:ahLst/>
            <a:cxnLst/>
            <a:rect l="l" t="t" r="r" b="b"/>
            <a:pathLst>
              <a:path w="880607" h="1841573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254325">
            <a:off x="-2461" y="4984554"/>
            <a:ext cx="2288606" cy="678260"/>
          </a:xfrm>
          <a:custGeom>
            <a:avLst/>
            <a:gdLst/>
            <a:ahLst/>
            <a:cxnLst/>
            <a:rect l="l" t="t" r="r" b="b"/>
            <a:pathLst>
              <a:path w="2288606" h="678260">
                <a:moveTo>
                  <a:pt x="0" y="0"/>
                </a:moveTo>
                <a:lnTo>
                  <a:pt x="2288606" y="0"/>
                </a:lnTo>
                <a:lnTo>
                  <a:pt x="2288606" y="678260"/>
                </a:lnTo>
                <a:lnTo>
                  <a:pt x="0" y="67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56784" y="6407053"/>
            <a:ext cx="2131216" cy="2080842"/>
          </a:xfrm>
          <a:custGeom>
            <a:avLst/>
            <a:gdLst/>
            <a:ahLst/>
            <a:cxnLst/>
            <a:rect l="l" t="t" r="r" b="b"/>
            <a:pathLst>
              <a:path w="2131216" h="2080842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1052783">
            <a:off x="15429461" y="420538"/>
            <a:ext cx="1171974" cy="2052821"/>
          </a:xfrm>
          <a:custGeom>
            <a:avLst/>
            <a:gdLst/>
            <a:ahLst/>
            <a:cxnLst/>
            <a:rect l="l" t="t" r="r" b="b"/>
            <a:pathLst>
              <a:path w="1171974" h="2052821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612873">
            <a:off x="16578786" y="2115729"/>
            <a:ext cx="1078345" cy="1913193"/>
          </a:xfrm>
          <a:custGeom>
            <a:avLst/>
            <a:gdLst/>
            <a:ahLst/>
            <a:cxnLst/>
            <a:rect l="l" t="t" r="r" b="b"/>
            <a:pathLst>
              <a:path w="1078345" h="1913193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984971" y="634408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402703" y="8895672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>
            <a:grpSpLocks noChangeAspect="1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id="28" name="Freeform 2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2030890" y="4603934"/>
            <a:ext cx="229651" cy="229651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399457" y="351276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814686" y="1469307"/>
            <a:ext cx="451922" cy="405086"/>
          </a:xfrm>
          <a:custGeom>
            <a:avLst/>
            <a:gdLst/>
            <a:ahLst/>
            <a:cxnLst/>
            <a:rect l="l" t="t" r="r" b="b"/>
            <a:pathLst>
              <a:path w="451922" h="405086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694641" y="3085316"/>
            <a:ext cx="420451" cy="427445"/>
          </a:xfrm>
          <a:custGeom>
            <a:avLst/>
            <a:gdLst/>
            <a:ahLst/>
            <a:cxnLst/>
            <a:rect l="l" t="t" r="r" b="b"/>
            <a:pathLst>
              <a:path w="420451" h="427445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2490694" y="9376318"/>
            <a:ext cx="229651" cy="229651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6" name="Freeform 36"/>
          <p:cNvSpPr/>
          <p:nvPr/>
        </p:nvSpPr>
        <p:spPr>
          <a:xfrm rot="-771795">
            <a:off x="2865448" y="1647521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4678159">
            <a:off x="15159154" y="375441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>
            <a:grpSpLocks noChangeAspect="1"/>
          </p:cNvGrpSpPr>
          <p:nvPr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id="39" name="Freeform 3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0" name="Freeform 40"/>
          <p:cNvSpPr/>
          <p:nvPr/>
        </p:nvSpPr>
        <p:spPr>
          <a:xfrm>
            <a:off x="2748353" y="788814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170004" y="614952"/>
            <a:ext cx="252393" cy="252393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2102176" y="1987440"/>
            <a:ext cx="229651" cy="229651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id="46" name="Freeform 4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7" name="Freeform 47"/>
          <p:cNvSpPr/>
          <p:nvPr/>
        </p:nvSpPr>
        <p:spPr>
          <a:xfrm rot="432686">
            <a:off x="2912608" y="-670724"/>
            <a:ext cx="2225071" cy="2156296"/>
          </a:xfrm>
          <a:custGeom>
            <a:avLst/>
            <a:gdLst/>
            <a:ahLst/>
            <a:cxnLst/>
            <a:rect l="l" t="t" r="r" b="b"/>
            <a:pathLst>
              <a:path w="2225071" h="2156296">
                <a:moveTo>
                  <a:pt x="0" y="0"/>
                </a:moveTo>
                <a:lnTo>
                  <a:pt x="2225071" y="0"/>
                </a:lnTo>
                <a:lnTo>
                  <a:pt x="2225071" y="2156296"/>
                </a:lnTo>
                <a:lnTo>
                  <a:pt x="0" y="215629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rot="1153974">
            <a:off x="15418170" y="8432300"/>
            <a:ext cx="635916" cy="2347340"/>
          </a:xfrm>
          <a:custGeom>
            <a:avLst/>
            <a:gdLst/>
            <a:ahLst/>
            <a:cxnLst/>
            <a:rect l="l" t="t" r="r" b="b"/>
            <a:pathLst>
              <a:path w="635916" h="2347340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rot="-842482">
            <a:off x="3931404" y="8366112"/>
            <a:ext cx="1054904" cy="2072133"/>
          </a:xfrm>
          <a:custGeom>
            <a:avLst/>
            <a:gdLst/>
            <a:ahLst/>
            <a:cxnLst/>
            <a:rect l="l" t="t" r="r" b="b"/>
            <a:pathLst>
              <a:path w="1054904" h="2072133">
                <a:moveTo>
                  <a:pt x="0" y="0"/>
                </a:moveTo>
                <a:lnTo>
                  <a:pt x="1054904" y="0"/>
                </a:lnTo>
                <a:lnTo>
                  <a:pt x="1054904" y="2072132"/>
                </a:lnTo>
                <a:lnTo>
                  <a:pt x="0" y="2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649993" y="934707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rot="-684765">
            <a:off x="13333465" y="8957720"/>
            <a:ext cx="850155" cy="1508339"/>
          </a:xfrm>
          <a:custGeom>
            <a:avLst/>
            <a:gdLst/>
            <a:ahLst/>
            <a:cxnLst/>
            <a:rect l="l" t="t" r="r" b="b"/>
            <a:pathLst>
              <a:path w="850155" h="1508339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280356" y="914028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6"/>
                </a:lnTo>
                <a:lnTo>
                  <a:pt x="0" y="236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50558" y="120006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17823320" y="5426640"/>
            <a:ext cx="208069" cy="208069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56" name="Freeform 56"/>
          <p:cNvSpPr/>
          <p:nvPr/>
        </p:nvSpPr>
        <p:spPr>
          <a:xfrm>
            <a:off x="14599093" y="8855697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 rot="-9414156">
            <a:off x="12901159" y="-655176"/>
            <a:ext cx="938638" cy="1962931"/>
          </a:xfrm>
          <a:custGeom>
            <a:avLst/>
            <a:gdLst/>
            <a:ahLst/>
            <a:cxnLst/>
            <a:rect l="l" t="t" r="r" b="b"/>
            <a:pathLst>
              <a:path w="938638" h="1962931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5565863" y="407424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rot="4678159">
            <a:off x="12300890" y="9540296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12145068" y="653113"/>
            <a:ext cx="252393" cy="252393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3611776" y="1620808"/>
            <a:ext cx="11258986" cy="166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0"/>
              </a:lnSpc>
            </a:pPr>
            <a:r>
              <a:rPr lang="en-US" sz="10899" spc="359">
                <a:solidFill>
                  <a:srgbClr val="00AD9C"/>
                </a:solidFill>
                <a:latin typeface="Marykate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5602" y="3411811"/>
            <a:ext cx="10095832" cy="599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995">
                <a:solidFill>
                  <a:srgbClr val="003933"/>
                </a:solidFill>
                <a:latin typeface="Dosis Semi-Bold"/>
              </a:rPr>
              <a:t>Este proyecto virtual hace posible que los estudiantes exploren el entorno a través de recursos tridimensionales .Para los docentes, mejora las habilidades digitales, aumenta el grado de familiaridad con la tecnología . Un generador profesional de códigos QR ofrece soluciones confiables de códigos QR que las instituciones educativas pueden usar para configuraciones de aprendizaje sin contacto, a distancia o híbridas.</a:t>
            </a:r>
          </a:p>
          <a:p>
            <a:pPr algn="ctr">
              <a:lnSpc>
                <a:spcPts val="4755"/>
              </a:lnSpc>
            </a:pPr>
            <a:endParaRPr lang="en-US" sz="3995">
              <a:solidFill>
                <a:srgbClr val="003933"/>
              </a:solidFill>
              <a:latin typeface="Dosis Semi-Bold"/>
            </a:endParaRPr>
          </a:p>
        </p:txBody>
      </p:sp>
      <p:sp>
        <p:nvSpPr>
          <p:cNvPr id="18" name="Freeform 18"/>
          <p:cNvSpPr/>
          <p:nvPr/>
        </p:nvSpPr>
        <p:spPr>
          <a:xfrm rot="542064">
            <a:off x="756896" y="536471"/>
            <a:ext cx="2436139" cy="2838721"/>
          </a:xfrm>
          <a:custGeom>
            <a:avLst/>
            <a:gdLst/>
            <a:ahLst/>
            <a:cxnLst/>
            <a:rect l="l" t="t" r="r" b="b"/>
            <a:pathLst>
              <a:path w="2436139" h="2838721">
                <a:moveTo>
                  <a:pt x="0" y="0"/>
                </a:moveTo>
                <a:lnTo>
                  <a:pt x="2436139" y="0"/>
                </a:lnTo>
                <a:lnTo>
                  <a:pt x="2436139" y="2838721"/>
                </a:lnTo>
                <a:lnTo>
                  <a:pt x="0" y="2838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325232" flipV="1">
            <a:off x="606914" y="6940297"/>
            <a:ext cx="2736104" cy="2736104"/>
          </a:xfrm>
          <a:custGeom>
            <a:avLst/>
            <a:gdLst/>
            <a:ahLst/>
            <a:cxnLst/>
            <a:rect l="l" t="t" r="r" b="b"/>
            <a:pathLst>
              <a:path w="2736104" h="2736104">
                <a:moveTo>
                  <a:pt x="0" y="2736104"/>
                </a:moveTo>
                <a:lnTo>
                  <a:pt x="2736103" y="2736104"/>
                </a:lnTo>
                <a:lnTo>
                  <a:pt x="2736103" y="0"/>
                </a:lnTo>
                <a:lnTo>
                  <a:pt x="0" y="0"/>
                </a:lnTo>
                <a:lnTo>
                  <a:pt x="0" y="27361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19006" y="7150056"/>
            <a:ext cx="2717478" cy="2653247"/>
          </a:xfrm>
          <a:custGeom>
            <a:avLst/>
            <a:gdLst/>
            <a:ahLst/>
            <a:cxnLst/>
            <a:rect l="l" t="t" r="r" b="b"/>
            <a:pathLst>
              <a:path w="2717478" h="2653247">
                <a:moveTo>
                  <a:pt x="0" y="0"/>
                </a:moveTo>
                <a:lnTo>
                  <a:pt x="2717478" y="0"/>
                </a:lnTo>
                <a:lnTo>
                  <a:pt x="2717478" y="2653246"/>
                </a:lnTo>
                <a:lnTo>
                  <a:pt x="0" y="2653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734777">
            <a:off x="15770377" y="503404"/>
            <a:ext cx="1637282" cy="2904855"/>
          </a:xfrm>
          <a:custGeom>
            <a:avLst/>
            <a:gdLst/>
            <a:ahLst/>
            <a:cxnLst/>
            <a:rect l="l" t="t" r="r" b="b"/>
            <a:pathLst>
              <a:path w="1637282" h="2904855">
                <a:moveTo>
                  <a:pt x="0" y="0"/>
                </a:moveTo>
                <a:lnTo>
                  <a:pt x="1637282" y="0"/>
                </a:lnTo>
                <a:lnTo>
                  <a:pt x="1637282" y="2904855"/>
                </a:lnTo>
                <a:lnTo>
                  <a:pt x="0" y="2904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860140" y="4039872"/>
            <a:ext cx="229651" cy="229651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558467" y="4269523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771795">
            <a:off x="717946" y="7310183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 rot="1977585">
            <a:off x="3269116" y="9426276"/>
            <a:ext cx="498419" cy="262574"/>
            <a:chOff x="0" y="0"/>
            <a:chExt cx="1610360" cy="848360"/>
          </a:xfrm>
        </p:grpSpPr>
        <p:sp>
          <p:nvSpPr>
            <p:cNvPr id="27" name="Freeform 2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30890" y="9258300"/>
            <a:ext cx="229651" cy="229651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857760" y="616768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 rot="-874149">
            <a:off x="1053712" y="5439604"/>
            <a:ext cx="498419" cy="262574"/>
            <a:chOff x="0" y="0"/>
            <a:chExt cx="1610360" cy="848360"/>
          </a:xfrm>
        </p:grpSpPr>
        <p:sp>
          <p:nvSpPr>
            <p:cNvPr id="32" name="Freeform 3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3850273" y="79280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-2074858">
            <a:off x="15366099" y="2674126"/>
            <a:ext cx="229651" cy="229651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6" name="Freeform 36"/>
          <p:cNvSpPr/>
          <p:nvPr/>
        </p:nvSpPr>
        <p:spPr>
          <a:xfrm rot="-2074858">
            <a:off x="14586618" y="83955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2846654">
            <a:off x="17042444" y="5898826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2074858">
            <a:off x="17279532" y="412989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>
            <a:grpSpLocks noChangeAspect="1"/>
          </p:cNvGrpSpPr>
          <p:nvPr/>
        </p:nvGrpSpPr>
        <p:grpSpPr>
          <a:xfrm rot="-2949008">
            <a:off x="15866380" y="4469518"/>
            <a:ext cx="498419" cy="262574"/>
            <a:chOff x="0" y="0"/>
            <a:chExt cx="1610360" cy="848360"/>
          </a:xfrm>
        </p:grpSpPr>
        <p:sp>
          <p:nvSpPr>
            <p:cNvPr id="40" name="Freeform 4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 rot="-2949008">
            <a:off x="14359241" y="9446041"/>
            <a:ext cx="498419" cy="262574"/>
            <a:chOff x="0" y="0"/>
            <a:chExt cx="1610360" cy="848360"/>
          </a:xfrm>
        </p:grpSpPr>
        <p:sp>
          <p:nvSpPr>
            <p:cNvPr id="42" name="Freeform 4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5738452" y="6288751"/>
            <a:ext cx="229651" cy="229651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28700" y="41961"/>
            <a:ext cx="16230600" cy="365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 spc="703">
                <a:solidFill>
                  <a:srgbClr val="00AD9C"/>
                </a:solidFill>
                <a:latin typeface="Marykate"/>
              </a:rPr>
              <a:t>PLANTEAMIENTO DEL </a:t>
            </a:r>
          </a:p>
          <a:p>
            <a:pPr algn="ctr">
              <a:lnSpc>
                <a:spcPts val="14699"/>
              </a:lnSpc>
            </a:pPr>
            <a:r>
              <a:rPr lang="en-US" sz="10499" spc="703">
                <a:solidFill>
                  <a:srgbClr val="00AD9C"/>
                </a:solidFill>
                <a:latin typeface="Marykate"/>
              </a:rPr>
              <a:t>PROBLEMA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908221" y="7258248"/>
            <a:ext cx="2702157" cy="3230840"/>
          </a:xfrm>
          <a:custGeom>
            <a:avLst/>
            <a:gdLst/>
            <a:ahLst/>
            <a:cxnLst/>
            <a:rect l="l" t="t" r="r" b="b"/>
            <a:pathLst>
              <a:path w="2702157" h="3230840">
                <a:moveTo>
                  <a:pt x="0" y="0"/>
                </a:moveTo>
                <a:lnTo>
                  <a:pt x="2702158" y="0"/>
                </a:lnTo>
                <a:lnTo>
                  <a:pt x="2702158" y="3230840"/>
                </a:lnTo>
                <a:lnTo>
                  <a:pt x="0" y="323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236592">
            <a:off x="905513" y="7313616"/>
            <a:ext cx="1316169" cy="2752444"/>
          </a:xfrm>
          <a:custGeom>
            <a:avLst/>
            <a:gdLst/>
            <a:ahLst/>
            <a:cxnLst/>
            <a:rect l="l" t="t" r="r" b="b"/>
            <a:pathLst>
              <a:path w="1316169" h="2752444">
                <a:moveTo>
                  <a:pt x="0" y="0"/>
                </a:moveTo>
                <a:lnTo>
                  <a:pt x="1316169" y="0"/>
                </a:lnTo>
                <a:lnTo>
                  <a:pt x="1316169" y="2752445"/>
                </a:lnTo>
                <a:lnTo>
                  <a:pt x="0" y="2752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23058" y="340690"/>
            <a:ext cx="2963744" cy="2893691"/>
          </a:xfrm>
          <a:custGeom>
            <a:avLst/>
            <a:gdLst/>
            <a:ahLst/>
            <a:cxnLst/>
            <a:rect l="l" t="t" r="r" b="b"/>
            <a:pathLst>
              <a:path w="2963744" h="2893691">
                <a:moveTo>
                  <a:pt x="0" y="0"/>
                </a:moveTo>
                <a:lnTo>
                  <a:pt x="2963743" y="0"/>
                </a:lnTo>
                <a:lnTo>
                  <a:pt x="2963743" y="2893691"/>
                </a:lnTo>
                <a:lnTo>
                  <a:pt x="0" y="2893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103996">
            <a:off x="15743052" y="840649"/>
            <a:ext cx="1896188" cy="3364204"/>
          </a:xfrm>
          <a:custGeom>
            <a:avLst/>
            <a:gdLst/>
            <a:ahLst/>
            <a:cxnLst/>
            <a:rect l="l" t="t" r="r" b="b"/>
            <a:pathLst>
              <a:path w="1896188" h="3364204">
                <a:moveTo>
                  <a:pt x="0" y="0"/>
                </a:moveTo>
                <a:lnTo>
                  <a:pt x="1896188" y="0"/>
                </a:lnTo>
                <a:lnTo>
                  <a:pt x="1896188" y="3364205"/>
                </a:lnTo>
                <a:lnTo>
                  <a:pt x="0" y="336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717687" y="4678387"/>
            <a:ext cx="229651" cy="229651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96669" y="4271065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771795">
            <a:off x="322580" y="9449844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37367" y="6352043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 rot="-874149">
            <a:off x="702580" y="5602252"/>
            <a:ext cx="498419" cy="262574"/>
            <a:chOff x="0" y="0"/>
            <a:chExt cx="1610360" cy="848360"/>
          </a:xfrm>
        </p:grpSpPr>
        <p:sp>
          <p:nvSpPr>
            <p:cNvPr id="27" name="Freeform 2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10171898">
            <a:off x="1583303" y="3464058"/>
            <a:ext cx="498419" cy="262574"/>
            <a:chOff x="0" y="0"/>
            <a:chExt cx="1610360" cy="848360"/>
          </a:xfrm>
        </p:grpSpPr>
        <p:sp>
          <p:nvSpPr>
            <p:cNvPr id="29" name="Freeform 2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7544116" y="4522721"/>
            <a:ext cx="229651" cy="229651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17401708" y="716243"/>
            <a:ext cx="488240" cy="483801"/>
          </a:xfrm>
          <a:custGeom>
            <a:avLst/>
            <a:gdLst/>
            <a:ahLst/>
            <a:cxnLst/>
            <a:rect l="l" t="t" r="r" b="b"/>
            <a:pathLst>
              <a:path w="488240" h="483801">
                <a:moveTo>
                  <a:pt x="0" y="0"/>
                </a:moveTo>
                <a:lnTo>
                  <a:pt x="488240" y="0"/>
                </a:lnTo>
                <a:lnTo>
                  <a:pt x="488240" y="483801"/>
                </a:lnTo>
                <a:lnTo>
                  <a:pt x="0" y="4838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771795">
            <a:off x="17442085" y="5897299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523523" y="495745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>
            <a:grpSpLocks noChangeAspect="1"/>
          </p:cNvGrpSpPr>
          <p:nvPr/>
        </p:nvGrpSpPr>
        <p:grpSpPr>
          <a:xfrm rot="-874149">
            <a:off x="16506344" y="6632665"/>
            <a:ext cx="498419" cy="262574"/>
            <a:chOff x="0" y="0"/>
            <a:chExt cx="1610360" cy="848360"/>
          </a:xfrm>
        </p:grpSpPr>
        <p:sp>
          <p:nvSpPr>
            <p:cNvPr id="36" name="Freeform 36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72630" y="4793212"/>
            <a:ext cx="10826960" cy="400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1"/>
              </a:lnSpc>
            </a:pPr>
            <a:r>
              <a:rPr lang="en-US" sz="3875" dirty="0">
                <a:solidFill>
                  <a:srgbClr val="003933"/>
                </a:solidFill>
                <a:latin typeface="Dosis Semi-Bold"/>
              </a:rPr>
              <a:t>El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uso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aparatos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tecnológicos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sin un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buen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fin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educativo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, se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puede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deducir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que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estudiantes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grado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octavo y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noveno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de la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Institución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Educativa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Técnica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Ramón Ignacio Avella,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tienden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a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tener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problemas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complejidad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en la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comprensión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lectora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,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lenguaje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y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escritura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, que genera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problemas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875" dirty="0" err="1">
                <a:solidFill>
                  <a:srgbClr val="003933"/>
                </a:solidFill>
                <a:latin typeface="Dosis Semi-Bold"/>
              </a:rPr>
              <a:t>aprendizaje</a:t>
            </a:r>
            <a:r>
              <a:rPr lang="en-US" sz="3875" dirty="0">
                <a:solidFill>
                  <a:srgbClr val="003933"/>
                </a:solidFill>
                <a:latin typeface="Dosis Semi-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99186" y="-632082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599835" y="3846048"/>
            <a:ext cx="12548986" cy="156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8"/>
              </a:lnSpc>
            </a:pPr>
            <a:r>
              <a:rPr lang="en-US" sz="3396" dirty="0">
                <a:solidFill>
                  <a:srgbClr val="003933"/>
                </a:solidFill>
                <a:latin typeface="Dosis Semi-Bold"/>
              </a:rPr>
              <a:t>¿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Cómo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podemos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ayudar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a un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mejor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aprendizaje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y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desarrollo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cognitivo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en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estudiantes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grado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8 y 9,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mediante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herramientas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 de la </a:t>
            </a:r>
            <a:r>
              <a:rPr lang="en-US" sz="3396" dirty="0" err="1">
                <a:solidFill>
                  <a:srgbClr val="003933"/>
                </a:solidFill>
                <a:latin typeface="Dosis Semi-Bold"/>
              </a:rPr>
              <a:t>tecnología</a:t>
            </a:r>
            <a:r>
              <a:rPr lang="en-US" sz="3396" dirty="0">
                <a:solidFill>
                  <a:srgbClr val="003933"/>
                </a:solidFill>
                <a:latin typeface="Dosis Semi-Bold"/>
              </a:rPr>
              <a:t>?</a:t>
            </a:r>
          </a:p>
          <a:p>
            <a:pPr>
              <a:lnSpc>
                <a:spcPts val="4178"/>
              </a:lnSpc>
            </a:pPr>
            <a:endParaRPr lang="en-US" sz="3396" dirty="0">
              <a:solidFill>
                <a:srgbClr val="003933"/>
              </a:solidFill>
              <a:latin typeface="Dosis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94000" y="1392572"/>
            <a:ext cx="13842765" cy="134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900">
                <a:solidFill>
                  <a:srgbClr val="00AD9C"/>
                </a:solidFill>
                <a:latin typeface="Marykate"/>
              </a:rPr>
              <a:t>FORMULACION DEL PROBLEMA</a:t>
            </a:r>
          </a:p>
        </p:txBody>
      </p:sp>
      <p:sp>
        <p:nvSpPr>
          <p:cNvPr id="18" name="Freeform 18"/>
          <p:cNvSpPr/>
          <p:nvPr/>
        </p:nvSpPr>
        <p:spPr>
          <a:xfrm rot="455602">
            <a:off x="14956784" y="6926258"/>
            <a:ext cx="2417342" cy="2890300"/>
          </a:xfrm>
          <a:custGeom>
            <a:avLst/>
            <a:gdLst/>
            <a:ahLst/>
            <a:cxnLst/>
            <a:rect l="l" t="t" r="r" b="b"/>
            <a:pathLst>
              <a:path w="2417342" h="2890300">
                <a:moveTo>
                  <a:pt x="0" y="0"/>
                </a:moveTo>
                <a:lnTo>
                  <a:pt x="2417342" y="0"/>
                </a:lnTo>
                <a:lnTo>
                  <a:pt x="2417342" y="2890299"/>
                </a:lnTo>
                <a:lnTo>
                  <a:pt x="0" y="289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81781" y="403670"/>
            <a:ext cx="3291986" cy="3214175"/>
          </a:xfrm>
          <a:custGeom>
            <a:avLst/>
            <a:gdLst/>
            <a:ahLst/>
            <a:cxnLst/>
            <a:rect l="l" t="t" r="r" b="b"/>
            <a:pathLst>
              <a:path w="3291986" h="3214175">
                <a:moveTo>
                  <a:pt x="0" y="0"/>
                </a:moveTo>
                <a:lnTo>
                  <a:pt x="3291986" y="0"/>
                </a:lnTo>
                <a:lnTo>
                  <a:pt x="3291986" y="3214176"/>
                </a:lnTo>
                <a:lnTo>
                  <a:pt x="0" y="321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7324840" y="3740747"/>
            <a:ext cx="229651" cy="229651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2" name="Freeform 22"/>
          <p:cNvSpPr/>
          <p:nvPr/>
        </p:nvSpPr>
        <p:spPr>
          <a:xfrm rot="-771795">
            <a:off x="16625815" y="4778812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148820" y="414682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-874149">
            <a:off x="17124916" y="6139655"/>
            <a:ext cx="498419" cy="262574"/>
            <a:chOff x="0" y="0"/>
            <a:chExt cx="1610360" cy="848360"/>
          </a:xfrm>
        </p:grpSpPr>
        <p:sp>
          <p:nvSpPr>
            <p:cNvPr id="25" name="Freeform 25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5612882" y="5908083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3"/>
                </a:lnTo>
                <a:lnTo>
                  <a:pt x="0" y="458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131253" y="5371281"/>
            <a:ext cx="3291986" cy="3214175"/>
          </a:xfrm>
          <a:custGeom>
            <a:avLst/>
            <a:gdLst/>
            <a:ahLst/>
            <a:cxnLst/>
            <a:rect l="l" t="t" r="r" b="b"/>
            <a:pathLst>
              <a:path w="3291986" h="3214175">
                <a:moveTo>
                  <a:pt x="0" y="0"/>
                </a:moveTo>
                <a:lnTo>
                  <a:pt x="3291985" y="0"/>
                </a:lnTo>
                <a:lnTo>
                  <a:pt x="3291985" y="3214175"/>
                </a:lnTo>
                <a:lnTo>
                  <a:pt x="0" y="3214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455602">
            <a:off x="180366" y="6926258"/>
            <a:ext cx="2417342" cy="2890300"/>
          </a:xfrm>
          <a:custGeom>
            <a:avLst/>
            <a:gdLst/>
            <a:ahLst/>
            <a:cxnLst/>
            <a:rect l="l" t="t" r="r" b="b"/>
            <a:pathLst>
              <a:path w="2417342" h="2890300">
                <a:moveTo>
                  <a:pt x="0" y="0"/>
                </a:moveTo>
                <a:lnTo>
                  <a:pt x="2417341" y="0"/>
                </a:lnTo>
                <a:lnTo>
                  <a:pt x="2417341" y="2890299"/>
                </a:lnTo>
                <a:lnTo>
                  <a:pt x="0" y="289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778073" y="5701978"/>
            <a:ext cx="856741" cy="870993"/>
          </a:xfrm>
          <a:custGeom>
            <a:avLst/>
            <a:gdLst/>
            <a:ahLst/>
            <a:cxnLst/>
            <a:rect l="l" t="t" r="r" b="b"/>
            <a:pathLst>
              <a:path w="856741" h="870993">
                <a:moveTo>
                  <a:pt x="0" y="0"/>
                </a:moveTo>
                <a:lnTo>
                  <a:pt x="856740" y="0"/>
                </a:lnTo>
                <a:lnTo>
                  <a:pt x="856740" y="870993"/>
                </a:lnTo>
                <a:lnTo>
                  <a:pt x="0" y="870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771795">
            <a:off x="4011080" y="9137364"/>
            <a:ext cx="788022" cy="747904"/>
          </a:xfrm>
          <a:custGeom>
            <a:avLst/>
            <a:gdLst/>
            <a:ahLst/>
            <a:cxnLst/>
            <a:rect l="l" t="t" r="r" b="b"/>
            <a:pathLst>
              <a:path w="788022" h="747904">
                <a:moveTo>
                  <a:pt x="0" y="0"/>
                </a:moveTo>
                <a:lnTo>
                  <a:pt x="788022" y="0"/>
                </a:lnTo>
                <a:lnTo>
                  <a:pt x="788022" y="747905"/>
                </a:lnTo>
                <a:lnTo>
                  <a:pt x="0" y="747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292278" y="6779215"/>
            <a:ext cx="948342" cy="850059"/>
          </a:xfrm>
          <a:custGeom>
            <a:avLst/>
            <a:gdLst/>
            <a:ahLst/>
            <a:cxnLst/>
            <a:rect l="l" t="t" r="r" b="b"/>
            <a:pathLst>
              <a:path w="948342" h="850059">
                <a:moveTo>
                  <a:pt x="0" y="0"/>
                </a:moveTo>
                <a:lnTo>
                  <a:pt x="948342" y="0"/>
                </a:lnTo>
                <a:lnTo>
                  <a:pt x="948342" y="850059"/>
                </a:lnTo>
                <a:lnTo>
                  <a:pt x="0" y="850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 rot="-874149">
            <a:off x="7683223" y="9330536"/>
            <a:ext cx="982839" cy="517773"/>
            <a:chOff x="0" y="0"/>
            <a:chExt cx="1610360" cy="848360"/>
          </a:xfrm>
        </p:grpSpPr>
        <p:sp>
          <p:nvSpPr>
            <p:cNvPr id="33" name="Freeform 3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11631472" y="5835445"/>
            <a:ext cx="856741" cy="870993"/>
          </a:xfrm>
          <a:custGeom>
            <a:avLst/>
            <a:gdLst/>
            <a:ahLst/>
            <a:cxnLst/>
            <a:rect l="l" t="t" r="r" b="b"/>
            <a:pathLst>
              <a:path w="856741" h="870993">
                <a:moveTo>
                  <a:pt x="0" y="0"/>
                </a:moveTo>
                <a:lnTo>
                  <a:pt x="856740" y="0"/>
                </a:lnTo>
                <a:lnTo>
                  <a:pt x="856740" y="870993"/>
                </a:lnTo>
                <a:lnTo>
                  <a:pt x="0" y="870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533439" y="7521349"/>
            <a:ext cx="948342" cy="850059"/>
          </a:xfrm>
          <a:custGeom>
            <a:avLst/>
            <a:gdLst/>
            <a:ahLst/>
            <a:cxnLst/>
            <a:rect l="l" t="t" r="r" b="b"/>
            <a:pathLst>
              <a:path w="948342" h="850059">
                <a:moveTo>
                  <a:pt x="0" y="0"/>
                </a:moveTo>
                <a:lnTo>
                  <a:pt x="948342" y="0"/>
                </a:lnTo>
                <a:lnTo>
                  <a:pt x="948342" y="850059"/>
                </a:lnTo>
                <a:lnTo>
                  <a:pt x="0" y="850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771795">
            <a:off x="10342780" y="8432064"/>
            <a:ext cx="788022" cy="747904"/>
          </a:xfrm>
          <a:custGeom>
            <a:avLst/>
            <a:gdLst/>
            <a:ahLst/>
            <a:cxnLst/>
            <a:rect l="l" t="t" r="r" b="b"/>
            <a:pathLst>
              <a:path w="788022" h="747904">
                <a:moveTo>
                  <a:pt x="0" y="0"/>
                </a:moveTo>
                <a:lnTo>
                  <a:pt x="788021" y="0"/>
                </a:lnTo>
                <a:lnTo>
                  <a:pt x="788021" y="747904"/>
                </a:lnTo>
                <a:lnTo>
                  <a:pt x="0" y="747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>
            <a:grpSpLocks noChangeAspect="1"/>
          </p:cNvGrpSpPr>
          <p:nvPr/>
        </p:nvGrpSpPr>
        <p:grpSpPr>
          <a:xfrm rot="-874149">
            <a:off x="13145111" y="9174324"/>
            <a:ext cx="982839" cy="517773"/>
            <a:chOff x="0" y="0"/>
            <a:chExt cx="1610360" cy="848360"/>
          </a:xfrm>
        </p:grpSpPr>
        <p:sp>
          <p:nvSpPr>
            <p:cNvPr id="38" name="Freeform 38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8439" y="2905310"/>
            <a:ext cx="7375822" cy="151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2"/>
              </a:lnSpc>
            </a:pPr>
            <a:r>
              <a:rPr lang="en-US" sz="3286">
                <a:solidFill>
                  <a:srgbClr val="003933"/>
                </a:solidFill>
                <a:latin typeface="Dosis Semi-Bold"/>
              </a:rPr>
              <a:t>Diseñar una página web como herramienta educativa del área de biología</a:t>
            </a:r>
          </a:p>
          <a:p>
            <a:pPr>
              <a:lnSpc>
                <a:spcPts val="4042"/>
              </a:lnSpc>
            </a:pPr>
            <a:endParaRPr lang="en-US" sz="3286">
              <a:solidFill>
                <a:srgbClr val="003933"/>
              </a:solidFill>
              <a:latin typeface="Dosi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63843" y="1800035"/>
            <a:ext cx="602896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81">
                <a:solidFill>
                  <a:srgbClr val="00AD9C"/>
                </a:solidFill>
                <a:latin typeface="Marykate"/>
              </a:rPr>
              <a:t>GENERAL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1182" y="4757066"/>
            <a:ext cx="602896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 spc="181">
                <a:solidFill>
                  <a:srgbClr val="00AD9C"/>
                </a:solidFill>
                <a:latin typeface="Marykate"/>
              </a:rPr>
              <a:t>ESPECIFICOS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14262" y="5922298"/>
            <a:ext cx="9341843" cy="333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2"/>
              </a:lnSpc>
            </a:pPr>
            <a:r>
              <a:rPr lang="en-US" sz="2717" dirty="0">
                <a:solidFill>
                  <a:srgbClr val="003933"/>
                </a:solidFill>
                <a:latin typeface="Dosis Semi-Bold"/>
              </a:rPr>
              <a:t>·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Realizar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un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diagnóstico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por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medio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una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encuesta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a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estudiantes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grado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octavo y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noveno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en el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área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biología</a:t>
            </a:r>
            <a:endParaRPr lang="en-US" sz="2717" dirty="0">
              <a:solidFill>
                <a:srgbClr val="003933"/>
              </a:solidFill>
              <a:latin typeface="Dosis Semi-Bold"/>
            </a:endParaRPr>
          </a:p>
          <a:p>
            <a:pPr>
              <a:lnSpc>
                <a:spcPts val="3342"/>
              </a:lnSpc>
            </a:pPr>
            <a:r>
              <a:rPr lang="en-US" sz="2717" dirty="0">
                <a:solidFill>
                  <a:srgbClr val="003933"/>
                </a:solidFill>
                <a:latin typeface="Dosis Semi-Bold"/>
              </a:rPr>
              <a:t>·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Identificar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y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seleccionar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temas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relevantes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que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harán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parte de la pagina </a:t>
            </a:r>
          </a:p>
          <a:p>
            <a:pPr>
              <a:lnSpc>
                <a:spcPts val="3342"/>
              </a:lnSpc>
            </a:pPr>
            <a:r>
              <a:rPr lang="en-US" sz="2717" dirty="0">
                <a:solidFill>
                  <a:srgbClr val="003933"/>
                </a:solidFill>
                <a:latin typeface="Dosis Semi-Bold"/>
              </a:rPr>
              <a:t>·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Diseñar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la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estructura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interfaz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usuario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la pagina web </a:t>
            </a:r>
          </a:p>
          <a:p>
            <a:pPr>
              <a:lnSpc>
                <a:spcPts val="3342"/>
              </a:lnSpc>
            </a:pPr>
            <a:r>
              <a:rPr lang="en-US" sz="2717" dirty="0">
                <a:solidFill>
                  <a:srgbClr val="003933"/>
                </a:solidFill>
                <a:latin typeface="Dosis Semi-Bold"/>
              </a:rPr>
              <a:t>·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Desarrollar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la pagina web de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biología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para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grados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octavo y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noveno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por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2717" dirty="0" err="1">
                <a:solidFill>
                  <a:srgbClr val="003933"/>
                </a:solidFill>
                <a:latin typeface="Dosis Semi-Bold"/>
              </a:rPr>
              <a:t>medio</a:t>
            </a:r>
            <a:r>
              <a:rPr lang="en-US" sz="2717" dirty="0">
                <a:solidFill>
                  <a:srgbClr val="003933"/>
                </a:solidFill>
                <a:latin typeface="Dosis Semi-Bold"/>
              </a:rPr>
              <a:t> de visual studio code</a:t>
            </a:r>
          </a:p>
          <a:p>
            <a:pPr>
              <a:lnSpc>
                <a:spcPts val="3342"/>
              </a:lnSpc>
            </a:pPr>
            <a:endParaRPr lang="en-US" sz="2717" dirty="0">
              <a:solidFill>
                <a:srgbClr val="003933"/>
              </a:solidFill>
              <a:latin typeface="Dosis Semi-Bold"/>
            </a:endParaRPr>
          </a:p>
        </p:txBody>
      </p:sp>
      <p:sp>
        <p:nvSpPr>
          <p:cNvPr id="7" name="Freeform 7"/>
          <p:cNvSpPr/>
          <p:nvPr/>
        </p:nvSpPr>
        <p:spPr>
          <a:xfrm rot="-7276549">
            <a:off x="4113574" y="5412575"/>
            <a:ext cx="4058692" cy="3933242"/>
          </a:xfrm>
          <a:custGeom>
            <a:avLst/>
            <a:gdLst/>
            <a:ahLst/>
            <a:cxnLst/>
            <a:rect l="l" t="t" r="r" b="b"/>
            <a:pathLst>
              <a:path w="4058692" h="3933242">
                <a:moveTo>
                  <a:pt x="0" y="0"/>
                </a:moveTo>
                <a:lnTo>
                  <a:pt x="4058692" y="0"/>
                </a:lnTo>
                <a:lnTo>
                  <a:pt x="4058692" y="3933242"/>
                </a:lnTo>
                <a:lnTo>
                  <a:pt x="0" y="393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454512">
            <a:off x="1162126" y="7053006"/>
            <a:ext cx="2433335" cy="2358123"/>
          </a:xfrm>
          <a:custGeom>
            <a:avLst/>
            <a:gdLst/>
            <a:ahLst/>
            <a:cxnLst/>
            <a:rect l="l" t="t" r="r" b="b"/>
            <a:pathLst>
              <a:path w="2433335" h="2358123">
                <a:moveTo>
                  <a:pt x="0" y="0"/>
                </a:moveTo>
                <a:lnTo>
                  <a:pt x="2433335" y="0"/>
                </a:lnTo>
                <a:lnTo>
                  <a:pt x="2433335" y="2358123"/>
                </a:lnTo>
                <a:lnTo>
                  <a:pt x="0" y="2358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357402" y="9258300"/>
            <a:ext cx="229651" cy="22965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135081" y="5839322"/>
            <a:ext cx="222321" cy="220300"/>
          </a:xfrm>
          <a:custGeom>
            <a:avLst/>
            <a:gdLst/>
            <a:ahLst/>
            <a:cxnLst/>
            <a:rect l="l" t="t" r="r" b="b"/>
            <a:pathLst>
              <a:path w="222321" h="220300">
                <a:moveTo>
                  <a:pt x="0" y="0"/>
                </a:moveTo>
                <a:lnTo>
                  <a:pt x="222321" y="0"/>
                </a:lnTo>
                <a:lnTo>
                  <a:pt x="222321" y="220300"/>
                </a:lnTo>
                <a:lnTo>
                  <a:pt x="0" y="220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09267" y="6169772"/>
            <a:ext cx="433123" cy="440328"/>
          </a:xfrm>
          <a:custGeom>
            <a:avLst/>
            <a:gdLst/>
            <a:ahLst/>
            <a:cxnLst/>
            <a:rect l="l" t="t" r="r" b="b"/>
            <a:pathLst>
              <a:path w="433123" h="440328">
                <a:moveTo>
                  <a:pt x="0" y="0"/>
                </a:moveTo>
                <a:lnTo>
                  <a:pt x="433122" y="0"/>
                </a:lnTo>
                <a:lnTo>
                  <a:pt x="433122" y="440328"/>
                </a:lnTo>
                <a:lnTo>
                  <a:pt x="0" y="440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-874149">
            <a:off x="1575310" y="5649835"/>
            <a:ext cx="465190" cy="245068"/>
            <a:chOff x="0" y="0"/>
            <a:chExt cx="1610360" cy="848360"/>
          </a:xfrm>
        </p:grpSpPr>
        <p:sp>
          <p:nvSpPr>
            <p:cNvPr id="14" name="Freeform 1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15" name="Freeform 15"/>
          <p:cNvSpPr/>
          <p:nvPr/>
        </p:nvSpPr>
        <p:spPr>
          <a:xfrm rot="1599491">
            <a:off x="9927308" y="760635"/>
            <a:ext cx="1939434" cy="3212917"/>
          </a:xfrm>
          <a:custGeom>
            <a:avLst/>
            <a:gdLst/>
            <a:ahLst/>
            <a:cxnLst/>
            <a:rect l="l" t="t" r="r" b="b"/>
            <a:pathLst>
              <a:path w="1939434" h="3212917">
                <a:moveTo>
                  <a:pt x="0" y="0"/>
                </a:moveTo>
                <a:lnTo>
                  <a:pt x="1939433" y="0"/>
                </a:lnTo>
                <a:lnTo>
                  <a:pt x="1939433" y="3212917"/>
                </a:lnTo>
                <a:lnTo>
                  <a:pt x="0" y="321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86600">
            <a:off x="13065710" y="1735260"/>
            <a:ext cx="870510" cy="3213291"/>
          </a:xfrm>
          <a:custGeom>
            <a:avLst/>
            <a:gdLst/>
            <a:ahLst/>
            <a:cxnLst/>
            <a:rect l="l" t="t" r="r" b="b"/>
            <a:pathLst>
              <a:path w="870510" h="3213291">
                <a:moveTo>
                  <a:pt x="0" y="0"/>
                </a:moveTo>
                <a:lnTo>
                  <a:pt x="870510" y="0"/>
                </a:lnTo>
                <a:lnTo>
                  <a:pt x="870510" y="3213291"/>
                </a:lnTo>
                <a:lnTo>
                  <a:pt x="0" y="3213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034584" y="1224950"/>
            <a:ext cx="1940418" cy="3398820"/>
          </a:xfrm>
          <a:custGeom>
            <a:avLst/>
            <a:gdLst/>
            <a:ahLst/>
            <a:cxnLst/>
            <a:rect l="l" t="t" r="r" b="b"/>
            <a:pathLst>
              <a:path w="1940418" h="3398820">
                <a:moveTo>
                  <a:pt x="0" y="0"/>
                </a:moveTo>
                <a:lnTo>
                  <a:pt x="1940418" y="0"/>
                </a:lnTo>
                <a:lnTo>
                  <a:pt x="1940418" y="3398821"/>
                </a:lnTo>
                <a:lnTo>
                  <a:pt x="0" y="33988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919759" y="1028700"/>
            <a:ext cx="229651" cy="22965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4518044" y="3341905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286014" y="189531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-874149">
            <a:off x="11800675" y="4104188"/>
            <a:ext cx="498419" cy="262574"/>
            <a:chOff x="0" y="0"/>
            <a:chExt cx="1610360" cy="848360"/>
          </a:xfrm>
        </p:grpSpPr>
        <p:sp>
          <p:nvSpPr>
            <p:cNvPr id="23" name="Freeform 2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1915828" y="2223897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6" y="0"/>
                </a:lnTo>
                <a:lnTo>
                  <a:pt x="568596" y="509669"/>
                </a:lnTo>
                <a:lnTo>
                  <a:pt x="0" y="5096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39781" y="907489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135081" y="279469"/>
            <a:ext cx="9952627" cy="9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  <a:spcBef>
                <a:spcPct val="0"/>
              </a:spcBef>
            </a:pPr>
            <a:r>
              <a:rPr lang="en-US" sz="5662">
                <a:solidFill>
                  <a:srgbClr val="000000"/>
                </a:solidFill>
                <a:latin typeface="29LT Adir Semi-Bold"/>
              </a:rPr>
              <a:t>OBJETIVOS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3514507" y="428994"/>
            <a:ext cx="11258986" cy="166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0"/>
              </a:lnSpc>
            </a:pPr>
            <a:r>
              <a:rPr lang="en-US" sz="10899" spc="359">
                <a:solidFill>
                  <a:srgbClr val="00AD9C"/>
                </a:solidFill>
                <a:latin typeface="Marykate"/>
              </a:rPr>
              <a:t>JUSTIFICACION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75213" y="2519363"/>
            <a:ext cx="8337574" cy="595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 dirty="0">
                <a:solidFill>
                  <a:srgbClr val="003933"/>
                </a:solidFill>
                <a:latin typeface="Dosis Semi-Bold"/>
              </a:rPr>
              <a:t>La base del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proyecto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consiste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en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una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investigación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,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tanto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digital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como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personal,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por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un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lado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,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una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serie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preguntas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que se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llevaron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cabo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estudiantes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grado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8 y 9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donde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se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evidencio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falta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interés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,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distracción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y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sobre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todo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la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implementación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metodologías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poco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atractivas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para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ellos,por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otro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lado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realizamos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una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investigación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digital para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informarnos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acerca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las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herramientas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que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fueron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utilizadas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para la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implementación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este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proyecto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utilizando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toda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la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tecnología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que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tienen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a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su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disposición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empezando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por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su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dispositivo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300" dirty="0" err="1">
                <a:solidFill>
                  <a:srgbClr val="003933"/>
                </a:solidFill>
                <a:latin typeface="Dosis Semi-Bold"/>
              </a:rPr>
              <a:t>móvil</a:t>
            </a:r>
            <a:r>
              <a:rPr lang="en-US" sz="3300" dirty="0">
                <a:solidFill>
                  <a:srgbClr val="003933"/>
                </a:solidFill>
                <a:latin typeface="Dosis Semi-Bold"/>
              </a:rPr>
              <a:t>.</a:t>
            </a:r>
          </a:p>
        </p:txBody>
      </p:sp>
      <p:sp>
        <p:nvSpPr>
          <p:cNvPr id="18" name="Freeform 18"/>
          <p:cNvSpPr/>
          <p:nvPr/>
        </p:nvSpPr>
        <p:spPr>
          <a:xfrm rot="542064">
            <a:off x="756896" y="536471"/>
            <a:ext cx="2436139" cy="2838721"/>
          </a:xfrm>
          <a:custGeom>
            <a:avLst/>
            <a:gdLst/>
            <a:ahLst/>
            <a:cxnLst/>
            <a:rect l="l" t="t" r="r" b="b"/>
            <a:pathLst>
              <a:path w="2436139" h="2838721">
                <a:moveTo>
                  <a:pt x="0" y="0"/>
                </a:moveTo>
                <a:lnTo>
                  <a:pt x="2436139" y="0"/>
                </a:lnTo>
                <a:lnTo>
                  <a:pt x="2436139" y="2838721"/>
                </a:lnTo>
                <a:lnTo>
                  <a:pt x="0" y="2838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325232" flipV="1">
            <a:off x="606914" y="6940297"/>
            <a:ext cx="2736104" cy="2736104"/>
          </a:xfrm>
          <a:custGeom>
            <a:avLst/>
            <a:gdLst/>
            <a:ahLst/>
            <a:cxnLst/>
            <a:rect l="l" t="t" r="r" b="b"/>
            <a:pathLst>
              <a:path w="2736104" h="2736104">
                <a:moveTo>
                  <a:pt x="0" y="2736104"/>
                </a:moveTo>
                <a:lnTo>
                  <a:pt x="2736103" y="2736104"/>
                </a:lnTo>
                <a:lnTo>
                  <a:pt x="2736103" y="0"/>
                </a:lnTo>
                <a:lnTo>
                  <a:pt x="0" y="0"/>
                </a:lnTo>
                <a:lnTo>
                  <a:pt x="0" y="27361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19006" y="7150056"/>
            <a:ext cx="2717478" cy="2653247"/>
          </a:xfrm>
          <a:custGeom>
            <a:avLst/>
            <a:gdLst/>
            <a:ahLst/>
            <a:cxnLst/>
            <a:rect l="l" t="t" r="r" b="b"/>
            <a:pathLst>
              <a:path w="2717478" h="2653247">
                <a:moveTo>
                  <a:pt x="0" y="0"/>
                </a:moveTo>
                <a:lnTo>
                  <a:pt x="2717478" y="0"/>
                </a:lnTo>
                <a:lnTo>
                  <a:pt x="2717478" y="2653246"/>
                </a:lnTo>
                <a:lnTo>
                  <a:pt x="0" y="2653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734777">
            <a:off x="15770377" y="503404"/>
            <a:ext cx="1637282" cy="2904855"/>
          </a:xfrm>
          <a:custGeom>
            <a:avLst/>
            <a:gdLst/>
            <a:ahLst/>
            <a:cxnLst/>
            <a:rect l="l" t="t" r="r" b="b"/>
            <a:pathLst>
              <a:path w="1637282" h="2904855">
                <a:moveTo>
                  <a:pt x="0" y="0"/>
                </a:moveTo>
                <a:lnTo>
                  <a:pt x="1637282" y="0"/>
                </a:lnTo>
                <a:lnTo>
                  <a:pt x="1637282" y="2904855"/>
                </a:lnTo>
                <a:lnTo>
                  <a:pt x="0" y="2904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860140" y="4039872"/>
            <a:ext cx="229651" cy="229651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558467" y="4269523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771795">
            <a:off x="717946" y="7310183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 rot="1977585">
            <a:off x="3269116" y="9426276"/>
            <a:ext cx="498419" cy="262574"/>
            <a:chOff x="0" y="0"/>
            <a:chExt cx="1610360" cy="848360"/>
          </a:xfrm>
        </p:grpSpPr>
        <p:sp>
          <p:nvSpPr>
            <p:cNvPr id="27" name="Freeform 27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30890" y="9258300"/>
            <a:ext cx="229651" cy="229651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857760" y="616768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 rot="-874149">
            <a:off x="1053712" y="5439604"/>
            <a:ext cx="498419" cy="262574"/>
            <a:chOff x="0" y="0"/>
            <a:chExt cx="1610360" cy="848360"/>
          </a:xfrm>
        </p:grpSpPr>
        <p:sp>
          <p:nvSpPr>
            <p:cNvPr id="32" name="Freeform 3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3850273" y="79280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-2074858">
            <a:off x="15366099" y="2674126"/>
            <a:ext cx="229651" cy="229651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6" name="Freeform 36"/>
          <p:cNvSpPr/>
          <p:nvPr/>
        </p:nvSpPr>
        <p:spPr>
          <a:xfrm rot="-2074858">
            <a:off x="14586618" y="83955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2846654">
            <a:off x="17042444" y="5898826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2074858">
            <a:off x="17279532" y="412989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>
            <a:grpSpLocks noChangeAspect="1"/>
          </p:cNvGrpSpPr>
          <p:nvPr/>
        </p:nvGrpSpPr>
        <p:grpSpPr>
          <a:xfrm rot="-2949008">
            <a:off x="15866380" y="4469518"/>
            <a:ext cx="498419" cy="262574"/>
            <a:chOff x="0" y="0"/>
            <a:chExt cx="1610360" cy="848360"/>
          </a:xfrm>
        </p:grpSpPr>
        <p:sp>
          <p:nvSpPr>
            <p:cNvPr id="40" name="Freeform 40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 rot="-2949008">
            <a:off x="14359241" y="9446041"/>
            <a:ext cx="498419" cy="262574"/>
            <a:chOff x="0" y="0"/>
            <a:chExt cx="1610360" cy="848360"/>
          </a:xfrm>
        </p:grpSpPr>
        <p:sp>
          <p:nvSpPr>
            <p:cNvPr id="42" name="Freeform 42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5738452" y="6288751"/>
            <a:ext cx="229651" cy="229651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707491" y="1386921"/>
            <a:ext cx="12559403" cy="277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1"/>
              </a:lnSpc>
            </a:pPr>
            <a:r>
              <a:rPr lang="en-US" sz="9900" spc="613">
                <a:solidFill>
                  <a:srgbClr val="00AD9C"/>
                </a:solidFill>
                <a:latin typeface="Marykate"/>
              </a:rPr>
              <a:t>¿POR QUE SE </a:t>
            </a:r>
          </a:p>
          <a:p>
            <a:pPr algn="ctr">
              <a:lnSpc>
                <a:spcPts val="10791"/>
              </a:lnSpc>
            </a:pPr>
            <a:r>
              <a:rPr lang="en-US" sz="9900" spc="613">
                <a:solidFill>
                  <a:srgbClr val="00AD9C"/>
                </a:solidFill>
                <a:latin typeface="Marykate"/>
              </a:rPr>
              <a:t>REALIZA EL PROYECTO?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42364" y="4977262"/>
            <a:ext cx="8862667" cy="290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0"/>
              </a:lnSpc>
            </a:pP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este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proyecto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se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realiza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por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la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problematica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que se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encontro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en el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aprendizaje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estudiantes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grado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octavo, en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su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comprension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,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retencion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de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los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temas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y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aprendizaje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 de lo </a:t>
            </a:r>
            <a:r>
              <a:rPr lang="en-US" sz="3924" dirty="0" err="1">
                <a:solidFill>
                  <a:srgbClr val="003933"/>
                </a:solidFill>
                <a:latin typeface="Dosis Semi-Bold"/>
              </a:rPr>
              <a:t>mismo</a:t>
            </a:r>
            <a:r>
              <a:rPr lang="en-US" sz="3924" dirty="0">
                <a:solidFill>
                  <a:srgbClr val="003933"/>
                </a:solidFill>
                <a:latin typeface="Dosis Semi-Bold"/>
              </a:rPr>
              <a:t>, </a:t>
            </a:r>
          </a:p>
        </p:txBody>
      </p:sp>
      <p:sp>
        <p:nvSpPr>
          <p:cNvPr id="18" name="Freeform 18"/>
          <p:cNvSpPr/>
          <p:nvPr/>
        </p:nvSpPr>
        <p:spPr>
          <a:xfrm rot="802746" flipH="1">
            <a:off x="1679602" y="1147964"/>
            <a:ext cx="2964842" cy="2964842"/>
          </a:xfrm>
          <a:custGeom>
            <a:avLst/>
            <a:gdLst/>
            <a:ahLst/>
            <a:cxnLst/>
            <a:rect l="l" t="t" r="r" b="b"/>
            <a:pathLst>
              <a:path w="2964842" h="2964842">
                <a:moveTo>
                  <a:pt x="2964843" y="0"/>
                </a:moveTo>
                <a:lnTo>
                  <a:pt x="0" y="0"/>
                </a:lnTo>
                <a:lnTo>
                  <a:pt x="0" y="2964843"/>
                </a:lnTo>
                <a:lnTo>
                  <a:pt x="2964843" y="2964843"/>
                </a:lnTo>
                <a:lnTo>
                  <a:pt x="29648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407288">
            <a:off x="14777120" y="1457894"/>
            <a:ext cx="1451157" cy="2574634"/>
          </a:xfrm>
          <a:custGeom>
            <a:avLst/>
            <a:gdLst/>
            <a:ahLst/>
            <a:cxnLst/>
            <a:rect l="l" t="t" r="r" b="b"/>
            <a:pathLst>
              <a:path w="1451157" h="2574634">
                <a:moveTo>
                  <a:pt x="0" y="0"/>
                </a:moveTo>
                <a:lnTo>
                  <a:pt x="1451157" y="0"/>
                </a:lnTo>
                <a:lnTo>
                  <a:pt x="1451157" y="2574634"/>
                </a:lnTo>
                <a:lnTo>
                  <a:pt x="0" y="257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716329" y="2745211"/>
            <a:ext cx="229651" cy="229651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2" name="Freeform 22"/>
          <p:cNvSpPr/>
          <p:nvPr/>
        </p:nvSpPr>
        <p:spPr>
          <a:xfrm rot="-771795">
            <a:off x="16463855" y="1308040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860624" y="3308837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 rot="-874149">
            <a:off x="13286470" y="1441744"/>
            <a:ext cx="498419" cy="262574"/>
            <a:chOff x="0" y="0"/>
            <a:chExt cx="1610360" cy="848360"/>
          </a:xfrm>
        </p:grpSpPr>
        <p:sp>
          <p:nvSpPr>
            <p:cNvPr id="25" name="Freeform 25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2195664" y="1199709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3"/>
                </a:lnTo>
                <a:lnTo>
                  <a:pt x="0" y="458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366640" y="3315076"/>
            <a:ext cx="229651" cy="229651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9" name="Freeform 29"/>
          <p:cNvSpPr/>
          <p:nvPr/>
        </p:nvSpPr>
        <p:spPr>
          <a:xfrm rot="-771795">
            <a:off x="2904676" y="3708905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>
            <a:grpSpLocks noChangeAspect="1"/>
          </p:cNvGrpSpPr>
          <p:nvPr/>
        </p:nvGrpSpPr>
        <p:grpSpPr>
          <a:xfrm rot="-874149">
            <a:off x="1401824" y="2309345"/>
            <a:ext cx="498419" cy="262574"/>
            <a:chOff x="0" y="0"/>
            <a:chExt cx="1610360" cy="848360"/>
          </a:xfrm>
        </p:grpSpPr>
        <p:sp>
          <p:nvSpPr>
            <p:cNvPr id="31" name="Freeform 31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99186" y="-1109161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8808783" y="1996033"/>
            <a:ext cx="7399745" cy="188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6"/>
              </a:lnSpc>
            </a:pPr>
            <a:r>
              <a:rPr lang="en-US" sz="6197" spc="204">
                <a:solidFill>
                  <a:srgbClr val="00AD9C"/>
                </a:solidFill>
                <a:latin typeface="Marykate"/>
              </a:rPr>
              <a:t>¿PARA QUE SE REALIZA EL PROYECTO?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57529" y="1387425"/>
            <a:ext cx="4487043" cy="3116456"/>
          </a:xfrm>
          <a:custGeom>
            <a:avLst/>
            <a:gdLst/>
            <a:ahLst/>
            <a:cxnLst/>
            <a:rect l="l" t="t" r="r" b="b"/>
            <a:pathLst>
              <a:path w="4487043" h="3116456">
                <a:moveTo>
                  <a:pt x="0" y="0"/>
                </a:moveTo>
                <a:lnTo>
                  <a:pt x="4487043" y="0"/>
                </a:lnTo>
                <a:lnTo>
                  <a:pt x="4487043" y="3116455"/>
                </a:lnTo>
                <a:lnTo>
                  <a:pt x="0" y="3116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972519" y="1024362"/>
            <a:ext cx="229651" cy="22965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877576" y="3869729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202170" y="351596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1990763">
            <a:off x="7233387" y="1800473"/>
            <a:ext cx="498419" cy="262574"/>
            <a:chOff x="0" y="0"/>
            <a:chExt cx="1610360" cy="848360"/>
          </a:xfrm>
        </p:grpSpPr>
        <p:sp>
          <p:nvSpPr>
            <p:cNvPr id="23" name="Freeform 23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428081" y="2435983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6" y="0"/>
                </a:lnTo>
                <a:lnTo>
                  <a:pt x="568596" y="509670"/>
                </a:lnTo>
                <a:lnTo>
                  <a:pt x="0" y="5096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3052269">
            <a:off x="1893529" y="1151388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331895">
            <a:off x="12605449" y="6154147"/>
            <a:ext cx="1801985" cy="2095331"/>
          </a:xfrm>
          <a:custGeom>
            <a:avLst/>
            <a:gdLst/>
            <a:ahLst/>
            <a:cxnLst/>
            <a:rect l="l" t="t" r="r" b="b"/>
            <a:pathLst>
              <a:path w="1801985" h="2095331">
                <a:moveTo>
                  <a:pt x="0" y="0"/>
                </a:moveTo>
                <a:lnTo>
                  <a:pt x="1801985" y="0"/>
                </a:lnTo>
                <a:lnTo>
                  <a:pt x="1801985" y="2095331"/>
                </a:lnTo>
                <a:lnTo>
                  <a:pt x="0" y="20953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341406" y="6419501"/>
            <a:ext cx="2374268" cy="2838799"/>
          </a:xfrm>
          <a:custGeom>
            <a:avLst/>
            <a:gdLst/>
            <a:ahLst/>
            <a:cxnLst/>
            <a:rect l="l" t="t" r="r" b="b"/>
            <a:pathLst>
              <a:path w="2374268" h="2838799">
                <a:moveTo>
                  <a:pt x="0" y="0"/>
                </a:moveTo>
                <a:lnTo>
                  <a:pt x="2374268" y="0"/>
                </a:lnTo>
                <a:lnTo>
                  <a:pt x="2374268" y="2838799"/>
                </a:lnTo>
                <a:lnTo>
                  <a:pt x="0" y="28387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56088">
            <a:off x="13921202" y="7285298"/>
            <a:ext cx="3735971" cy="1107206"/>
          </a:xfrm>
          <a:custGeom>
            <a:avLst/>
            <a:gdLst/>
            <a:ahLst/>
            <a:cxnLst/>
            <a:rect l="l" t="t" r="r" b="b"/>
            <a:pathLst>
              <a:path w="3735971" h="1107206">
                <a:moveTo>
                  <a:pt x="0" y="0"/>
                </a:moveTo>
                <a:lnTo>
                  <a:pt x="3735970" y="0"/>
                </a:lnTo>
                <a:lnTo>
                  <a:pt x="3735970" y="1107205"/>
                </a:lnTo>
                <a:lnTo>
                  <a:pt x="0" y="1107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934760" y="681115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274410" y="8786518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158481" y="6419501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7" y="0"/>
                </a:lnTo>
                <a:lnTo>
                  <a:pt x="568597" y="509669"/>
                </a:lnTo>
                <a:lnTo>
                  <a:pt x="0" y="509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204577" y="855048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>
            <a:grpSpLocks noChangeAspect="1"/>
          </p:cNvGrpSpPr>
          <p:nvPr/>
        </p:nvGrpSpPr>
        <p:grpSpPr>
          <a:xfrm rot="1990763">
            <a:off x="16178558" y="8783478"/>
            <a:ext cx="498419" cy="262574"/>
            <a:chOff x="0" y="0"/>
            <a:chExt cx="1610360" cy="848360"/>
          </a:xfrm>
        </p:grpSpPr>
        <p:sp>
          <p:nvSpPr>
            <p:cNvPr id="34" name="Freeform 34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615227" y="5361130"/>
            <a:ext cx="7193556" cy="247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  <a:spcBef>
                <a:spcPct val="0"/>
              </a:spcBef>
            </a:pPr>
            <a:r>
              <a:rPr lang="en-US" sz="2819">
                <a:solidFill>
                  <a:srgbClr val="000000"/>
                </a:solidFill>
                <a:latin typeface="29LT Adir Semi-Bold"/>
              </a:rPr>
              <a:t>este proyecto se realiza con el fin de mejorar el desempeño academico de los estudiantes de la institucion educativa ramon ignacio avella, ofeciendoles asi una herramienta educativa , atractiva de uso facil para su comprension.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-9222" r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31610" y="-859863"/>
            <a:ext cx="20086371" cy="12006726"/>
            <a:chOff x="0" y="0"/>
            <a:chExt cx="26781829" cy="160089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773459" y="1190625"/>
            <a:ext cx="14676233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326">
                <a:solidFill>
                  <a:srgbClr val="00AD9C"/>
                </a:solidFill>
                <a:latin typeface="Marykate"/>
              </a:rPr>
              <a:t>¿COMO SE REAIZO</a:t>
            </a:r>
          </a:p>
          <a:p>
            <a:pPr algn="ctr">
              <a:lnSpc>
                <a:spcPts val="9900"/>
              </a:lnSpc>
            </a:pPr>
            <a:r>
              <a:rPr lang="en-US" sz="9900" spc="326">
                <a:solidFill>
                  <a:srgbClr val="00AD9C"/>
                </a:solidFill>
                <a:latin typeface="Marykate"/>
              </a:rPr>
              <a:t>EL PROYECTO?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1674" y="4684154"/>
            <a:ext cx="4876990" cy="62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4599">
                <a:solidFill>
                  <a:srgbClr val="00AD9C"/>
                </a:solidFill>
                <a:latin typeface="Marykate"/>
              </a:rPr>
              <a:t>TEORÍA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84538" y="5219700"/>
            <a:ext cx="4470945" cy="62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4599">
                <a:solidFill>
                  <a:srgbClr val="00AD9C"/>
                </a:solidFill>
                <a:latin typeface="Marykate"/>
              </a:rPr>
              <a:t>PRÁCTICA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395" y="5568632"/>
            <a:ext cx="4017770" cy="292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  <a:spcBef>
                <a:spcPct val="0"/>
              </a:spcBef>
            </a:pPr>
            <a:r>
              <a:rPr lang="en-US" sz="3849">
                <a:solidFill>
                  <a:srgbClr val="003933"/>
                </a:solidFill>
                <a:latin typeface="Dosis Semi-Bold"/>
              </a:rPr>
              <a:t>realizamos la respectiva investigacion de temas, problematica posibles soluciones y aplicativos.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90329" y="6214263"/>
            <a:ext cx="3859363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4479" dirty="0">
                <a:solidFill>
                  <a:srgbClr val="003933"/>
                </a:solidFill>
                <a:latin typeface="Dosis Semi-Bold"/>
              </a:rPr>
              <a:t>la pagina fue ejecutada en </a:t>
            </a:r>
            <a:r>
              <a:rPr lang="en-US" sz="4479" dirty="0">
                <a:solidFill>
                  <a:srgbClr val="003933"/>
                </a:solidFill>
                <a:latin typeface="Dosis Semi-Bold"/>
              </a:rPr>
              <a:t>H</a:t>
            </a:r>
            <a:r>
              <a:rPr lang="en-US" sz="4479" dirty="0" smtClean="0">
                <a:solidFill>
                  <a:srgbClr val="003933"/>
                </a:solidFill>
                <a:latin typeface="Dosis Semi-Bold"/>
              </a:rPr>
              <a:t>tml </a:t>
            </a:r>
            <a:endParaRPr lang="en-US" sz="4479" dirty="0">
              <a:solidFill>
                <a:srgbClr val="003933"/>
              </a:solidFill>
              <a:latin typeface="Dosis Semi-Bold"/>
            </a:endParaRPr>
          </a:p>
        </p:txBody>
      </p:sp>
      <p:sp>
        <p:nvSpPr>
          <p:cNvPr id="21" name="Freeform 21"/>
          <p:cNvSpPr/>
          <p:nvPr/>
        </p:nvSpPr>
        <p:spPr>
          <a:xfrm rot="-7455856">
            <a:off x="14353842" y="997122"/>
            <a:ext cx="2458174" cy="2382194"/>
          </a:xfrm>
          <a:custGeom>
            <a:avLst/>
            <a:gdLst/>
            <a:ahLst/>
            <a:cxnLst/>
            <a:rect l="l" t="t" r="r" b="b"/>
            <a:pathLst>
              <a:path w="2458174" h="2382194">
                <a:moveTo>
                  <a:pt x="0" y="0"/>
                </a:moveTo>
                <a:lnTo>
                  <a:pt x="2458174" y="0"/>
                </a:lnTo>
                <a:lnTo>
                  <a:pt x="2458174" y="2382195"/>
                </a:lnTo>
                <a:lnTo>
                  <a:pt x="0" y="2382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15378" y="1028700"/>
            <a:ext cx="2589581" cy="2509539"/>
          </a:xfrm>
          <a:custGeom>
            <a:avLst/>
            <a:gdLst/>
            <a:ahLst/>
            <a:cxnLst/>
            <a:rect l="l" t="t" r="r" b="b"/>
            <a:pathLst>
              <a:path w="2589581" h="2509539">
                <a:moveTo>
                  <a:pt x="0" y="0"/>
                </a:moveTo>
                <a:lnTo>
                  <a:pt x="2589580" y="0"/>
                </a:lnTo>
                <a:lnTo>
                  <a:pt x="2589580" y="2509539"/>
                </a:lnTo>
                <a:lnTo>
                  <a:pt x="0" y="2509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771795">
            <a:off x="13294366" y="1206009"/>
            <a:ext cx="396638" cy="376445"/>
          </a:xfrm>
          <a:custGeom>
            <a:avLst/>
            <a:gdLst/>
            <a:ahLst/>
            <a:cxnLst/>
            <a:rect l="l" t="t" r="r" b="b"/>
            <a:pathLst>
              <a:path w="396638" h="376445">
                <a:moveTo>
                  <a:pt x="0" y="0"/>
                </a:moveTo>
                <a:lnTo>
                  <a:pt x="396638" y="0"/>
                </a:lnTo>
                <a:lnTo>
                  <a:pt x="396638" y="376446"/>
                </a:lnTo>
                <a:lnTo>
                  <a:pt x="0" y="376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027269" y="3302348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7148841" y="1166582"/>
            <a:ext cx="220918" cy="220918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4272773" y="1205515"/>
            <a:ext cx="464507" cy="416367"/>
          </a:xfrm>
          <a:custGeom>
            <a:avLst/>
            <a:gdLst/>
            <a:ahLst/>
            <a:cxnLst/>
            <a:rect l="l" t="t" r="r" b="b"/>
            <a:pathLst>
              <a:path w="464507" h="416367">
                <a:moveTo>
                  <a:pt x="0" y="0"/>
                </a:moveTo>
                <a:lnTo>
                  <a:pt x="464507" y="0"/>
                </a:lnTo>
                <a:lnTo>
                  <a:pt x="464507" y="416367"/>
                </a:lnTo>
                <a:lnTo>
                  <a:pt x="0" y="416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 rot="-2402669">
            <a:off x="737065" y="1012944"/>
            <a:ext cx="583271" cy="307275"/>
            <a:chOff x="0" y="0"/>
            <a:chExt cx="1610360" cy="848360"/>
          </a:xfrm>
        </p:grpSpPr>
        <p:sp>
          <p:nvSpPr>
            <p:cNvPr id="29" name="Freeform 29"/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608441" y="3302348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7455856">
            <a:off x="7914913" y="4425262"/>
            <a:ext cx="2458174" cy="2382194"/>
          </a:xfrm>
          <a:custGeom>
            <a:avLst/>
            <a:gdLst/>
            <a:ahLst/>
            <a:cxnLst/>
            <a:rect l="l" t="t" r="r" b="b"/>
            <a:pathLst>
              <a:path w="2458174" h="2382194">
                <a:moveTo>
                  <a:pt x="0" y="0"/>
                </a:moveTo>
                <a:lnTo>
                  <a:pt x="2458174" y="0"/>
                </a:lnTo>
                <a:lnTo>
                  <a:pt x="2458174" y="2382194"/>
                </a:lnTo>
                <a:lnTo>
                  <a:pt x="0" y="238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816785" y="6993782"/>
            <a:ext cx="2589581" cy="2509539"/>
          </a:xfrm>
          <a:custGeom>
            <a:avLst/>
            <a:gdLst/>
            <a:ahLst/>
            <a:cxnLst/>
            <a:rect l="l" t="t" r="r" b="b"/>
            <a:pathLst>
              <a:path w="2589581" h="2509539">
                <a:moveTo>
                  <a:pt x="0" y="0"/>
                </a:moveTo>
                <a:lnTo>
                  <a:pt x="2589581" y="0"/>
                </a:lnTo>
                <a:lnTo>
                  <a:pt x="2589581" y="2509539"/>
                </a:lnTo>
                <a:lnTo>
                  <a:pt x="0" y="25095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450</Words>
  <Application>Microsoft Office PowerPoint</Application>
  <PresentationFormat>Personalizado</PresentationFormat>
  <Paragraphs>35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29LT Adir Semi-Bold</vt:lpstr>
      <vt:lpstr>Marykate</vt:lpstr>
      <vt:lpstr>Arial</vt:lpstr>
      <vt:lpstr>Bobby Jones</vt:lpstr>
      <vt:lpstr>Dosis Semi-Bold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Trabajo Ciencias Química Doodle A mano Infantil Colorido Verde y Rosa</dc:title>
  <cp:lastModifiedBy>LENOVO</cp:lastModifiedBy>
  <cp:revision>2</cp:revision>
  <dcterms:created xsi:type="dcterms:W3CDTF">2006-08-16T00:00:00Z</dcterms:created>
  <dcterms:modified xsi:type="dcterms:W3CDTF">2023-10-05T19:29:11Z</dcterms:modified>
  <dc:identifier>DAFrJsyOuTU</dc:identifier>
</cp:coreProperties>
</file>